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69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77" autoAdjust="0"/>
  </p:normalViewPr>
  <p:slideViewPr>
    <p:cSldViewPr>
      <p:cViewPr>
        <p:scale>
          <a:sx n="70" d="100"/>
          <a:sy n="70" d="100"/>
        </p:scale>
        <p:origin x="-116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73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8E3E-DDA0-411B-941C-C0DAEE8F4EF2}" type="datetimeFigureOut">
              <a:rPr lang="ru-RU" smtClean="0"/>
              <a:pPr/>
              <a:t>25.08.2010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40A6-D2C6-4344-B3E1-8AF2630DD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8E3E-DDA0-411B-941C-C0DAEE8F4EF2}" type="datetimeFigureOut">
              <a:rPr lang="ru-RU" smtClean="0"/>
              <a:pPr/>
              <a:t>25.08.2010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40A6-D2C6-4344-B3E1-8AF2630DD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8E3E-DDA0-411B-941C-C0DAEE8F4EF2}" type="datetimeFigureOut">
              <a:rPr lang="ru-RU" smtClean="0"/>
              <a:pPr/>
              <a:t>25.08.2010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40A6-D2C6-4344-B3E1-8AF2630DD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8E3E-DDA0-411B-941C-C0DAEE8F4EF2}" type="datetimeFigureOut">
              <a:rPr lang="ru-RU" smtClean="0"/>
              <a:pPr/>
              <a:t>25.08.2010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40A6-D2C6-4344-B3E1-8AF2630DD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8E3E-DDA0-411B-941C-C0DAEE8F4EF2}" type="datetimeFigureOut">
              <a:rPr lang="ru-RU" smtClean="0"/>
              <a:pPr/>
              <a:t>25.08.2010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40A6-D2C6-4344-B3E1-8AF2630DD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8E3E-DDA0-411B-941C-C0DAEE8F4EF2}" type="datetimeFigureOut">
              <a:rPr lang="ru-RU" smtClean="0"/>
              <a:pPr/>
              <a:t>25.08.2010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40A6-D2C6-4344-B3E1-8AF2630DD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8E3E-DDA0-411B-941C-C0DAEE8F4EF2}" type="datetimeFigureOut">
              <a:rPr lang="ru-RU" smtClean="0"/>
              <a:pPr/>
              <a:t>25.08.2010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40A6-D2C6-4344-B3E1-8AF2630DD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8E3E-DDA0-411B-941C-C0DAEE8F4EF2}" type="datetimeFigureOut">
              <a:rPr lang="ru-RU" smtClean="0"/>
              <a:pPr/>
              <a:t>25.08.2010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40A6-D2C6-4344-B3E1-8AF2630DD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8E3E-DDA0-411B-941C-C0DAEE8F4EF2}" type="datetimeFigureOut">
              <a:rPr lang="ru-RU" smtClean="0"/>
              <a:pPr/>
              <a:t>25.08.2010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40A6-D2C6-4344-B3E1-8AF2630DD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8E3E-DDA0-411B-941C-C0DAEE8F4EF2}" type="datetimeFigureOut">
              <a:rPr lang="ru-RU" smtClean="0"/>
              <a:pPr/>
              <a:t>25.08.2010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40A6-D2C6-4344-B3E1-8AF2630DD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8E3E-DDA0-411B-941C-C0DAEE8F4EF2}" type="datetimeFigureOut">
              <a:rPr lang="ru-RU" smtClean="0"/>
              <a:pPr/>
              <a:t>25.08.2010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40A6-D2C6-4344-B3E1-8AF2630DD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98E3E-DDA0-411B-941C-C0DAEE8F4EF2}" type="datetimeFigureOut">
              <a:rPr lang="ru-RU" smtClean="0"/>
              <a:pPr/>
              <a:t>25.08.2010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940A6-D2C6-4344-B3E1-8AF2630DD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Заголовок 4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4" name="Подзаголовок 4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чара\Мои документы\Мои рисунки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Государственное образовательное учреждение дополнительного 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профессионального образования (повышения квалификации) специалистов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«Кузбасский региональный институт повышения квалификации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переподготовки работников образования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Кафедра начального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общего образования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Рефлексивно-проектная деятельность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учителя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обучающегося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начальной школе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5232200"/>
            <a:ext cx="91440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Командирова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Елена Юрьевна, методист,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старший преподаватель кафедры НОО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Кемерово 2010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Рефлексивно-проектная деятельность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условие успешной реализации задач модернизации общего образования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позволяет осознать профессиональную деятельность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способствует росту профессионального самосознания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</a:t>
            </a:r>
            <a:r>
              <a:rPr lang="en-US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ALACT</a:t>
            </a:r>
            <a:r>
              <a:rPr lang="ru-RU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(Ф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Кортхаген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>
              <a:buNone/>
            </a:pPr>
            <a:endParaRPr lang="ru-RU" sz="3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ction –</a:t>
            </a:r>
            <a:r>
              <a:rPr lang="ru-RU" sz="3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действие</a:t>
            </a:r>
          </a:p>
          <a:p>
            <a:pPr>
              <a:buNone/>
            </a:pPr>
            <a:r>
              <a:rPr lang="en-US" sz="3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3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ookinq</a:t>
            </a:r>
            <a:r>
              <a:rPr lang="en-US" sz="3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 on the action </a:t>
            </a:r>
            <a:r>
              <a:rPr lang="ru-RU" sz="3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взгляд назад на произведенное действие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wareness of essential actions – </a:t>
            </a:r>
            <a:r>
              <a:rPr lang="ru-RU" sz="3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осознание существенных аспектов</a:t>
            </a:r>
          </a:p>
          <a:p>
            <a:pPr>
              <a:buNone/>
            </a:pPr>
            <a:r>
              <a:rPr lang="en-US" sz="3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reatinq</a:t>
            </a:r>
            <a:r>
              <a:rPr lang="en-US" sz="3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alternative methods of action – </a:t>
            </a:r>
            <a:r>
              <a:rPr lang="ru-RU" sz="3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альтернативных методов действия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rial –</a:t>
            </a:r>
            <a:r>
              <a:rPr lang="ru-RU" sz="3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апробация нового действия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3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2071702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Аксиологические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основы педагогического проектирования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7858180" cy="3929090"/>
          </a:xfrm>
        </p:spPr>
        <p:txBody>
          <a:bodyPr>
            <a:normAutofit lnSpcReduction="10000"/>
          </a:bodyPr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Педагогический идеал – образ недостижимого желаемого и должного, соответствующий представлениям социальных групп и отдельных личностей о человеке, воплощающем в себе позитивные качества 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98113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solidFill>
                  <a:srgbClr val="7030A0"/>
                </a:solidFill>
              </a:rPr>
              <a:t>Спасибо за внимание!</a:t>
            </a:r>
            <a:endParaRPr lang="ru-RU" sz="5400" b="1" dirty="0" smtClean="0">
              <a:solidFill>
                <a:srgbClr val="7030A0"/>
              </a:solidFill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7030A0"/>
                </a:solidFill>
              </a:rPr>
              <a:t>Р. т. </a:t>
            </a:r>
            <a:r>
              <a:rPr lang="ru-RU" b="1" dirty="0" smtClean="0">
                <a:solidFill>
                  <a:srgbClr val="7030A0"/>
                </a:solidFill>
              </a:rPr>
              <a:t>31-15-86, с.т. 8-913-408-19-68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Контрольный вопрос перед «стартом»: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«Может ли научить ребенка плавать не умеющий плавать взрослый, да еще стоя на суше?»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Новые черты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профессионально-педагогической  деятельности:</a:t>
            </a:r>
          </a:p>
          <a:p>
            <a:pPr algn="ctr">
              <a:buNone/>
            </a:pPr>
            <a:endParaRPr lang="ru-RU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Участие педагогов в организации и </a:t>
            </a:r>
          </a:p>
          <a:p>
            <a:pPr lvl="0">
              <a:buNone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проведении        опытно-экспериментальной         	работы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Диссеминация инновационного опыта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Проектировочная деятельность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-познание и анализ явлений собственного сознания и деятельности,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т.е. взгляд на собственную мысль и действия со стороны</a:t>
            </a:r>
          </a:p>
          <a:p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отечественной литературе существует 2 подхода к трактовке рефлексии: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   рефлексивный анализ сознания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   рефлексия как понимание смысла       	межличностного общения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Рефлексивные процессы:</a:t>
            </a:r>
          </a:p>
          <a:p>
            <a:pPr algn="ctr">
              <a:buNone/>
            </a:pP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самопонимание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понимание 	другого</a:t>
            </a:r>
          </a:p>
          <a:p>
            <a:pPr lvl="0"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самооценка и оценка другого</a:t>
            </a:r>
          </a:p>
          <a:p>
            <a:pPr lvl="0"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самоинтерпретация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	интерпретация другого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Р.М.Грановская, И.Н.Семенов, С.Д. Степанов</a:t>
            </a:r>
          </a:p>
          <a:p>
            <a:pPr algn="ctr">
              <a:buNone/>
            </a:pPr>
            <a:r>
              <a:rPr lang="ru-RU" dirty="0" smtClean="0"/>
              <a:t> 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Профессиональная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педагогическая рефлексия-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переосмысление педагогом стереотипов личного педагогического опыта (механизм переосмысления стереотипов сознания, поведения, общения, мышления, осознания оснований, средств, стереотипов деятельности, их критического и эвристического переосмысления, порождения инноваций в различных аспектах деятельности)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к профессионально-педагогической рефлексии определяется как совокупность умений:</a:t>
            </a:r>
          </a:p>
          <a:p>
            <a:pPr algn="ctr">
              <a:buNone/>
            </a:pP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переходить из пространства мыслительной или организационной деятельности в пространство выделения, анализа и проектирования способа этой деятельности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фиксировать результаты анализа в собственных схемах и представлениях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изменения этих схем и представлений (</a:t>
            </a: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перепроектирование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делать содержанием собственной профессиональной деятельности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42928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педагогической деятельности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рефлексивный анализ ситуации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выбор, проектирование, конструирование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 педагогической деятельности на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основе рефлексии на адекватность этих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 поставленной цели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проекта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 на различение проекта и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реализации (цели и результата)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7143768" y="1000108"/>
            <a:ext cx="621218" cy="484632"/>
          </a:xfrm>
          <a:prstGeom prst="rightArrow">
            <a:avLst>
              <a:gd name="adj1" fmla="val 38736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6429388" y="1571612"/>
            <a:ext cx="621218" cy="484632"/>
          </a:xfrm>
          <a:prstGeom prst="rightArrow">
            <a:avLst>
              <a:gd name="adj1" fmla="val 38736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643570" y="3929066"/>
            <a:ext cx="621218" cy="484632"/>
          </a:xfrm>
          <a:prstGeom prst="rightArrow">
            <a:avLst>
              <a:gd name="adj1" fmla="val 38736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357686" y="4500570"/>
            <a:ext cx="621218" cy="484632"/>
          </a:xfrm>
          <a:prstGeom prst="rightArrow">
            <a:avLst>
              <a:gd name="adj1" fmla="val 38736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301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Контрольный вопрос перед «стартом»: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Аксиологические основы педагогического проектирования</vt:lpstr>
      <vt:lpstr>Слайд 13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чара</dc:creator>
  <cp:lastModifiedBy>чара</cp:lastModifiedBy>
  <cp:revision>37</cp:revision>
  <dcterms:created xsi:type="dcterms:W3CDTF">2010-03-15T13:42:06Z</dcterms:created>
  <dcterms:modified xsi:type="dcterms:W3CDTF">2010-08-25T00:53:59Z</dcterms:modified>
</cp:coreProperties>
</file>